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32" r:id="rId2"/>
    <p:sldId id="557" r:id="rId3"/>
    <p:sldId id="564" r:id="rId4"/>
    <p:sldId id="558" r:id="rId5"/>
    <p:sldId id="559" r:id="rId6"/>
    <p:sldId id="560" r:id="rId7"/>
    <p:sldId id="562" r:id="rId8"/>
    <p:sldId id="561" r:id="rId9"/>
    <p:sldId id="563" r:id="rId10"/>
    <p:sldId id="565" r:id="rId11"/>
    <p:sldId id="566" r:id="rId12"/>
    <p:sldId id="569" r:id="rId13"/>
    <p:sldId id="568" r:id="rId14"/>
    <p:sldId id="567" r:id="rId15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8">
          <p15:clr>
            <a:srgbClr val="A4A3A4"/>
          </p15:clr>
        </p15:guide>
        <p15:guide id="2" pos="12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773" autoAdjust="0"/>
  </p:normalViewPr>
  <p:slideViewPr>
    <p:cSldViewPr>
      <p:cViewPr varScale="1">
        <p:scale>
          <a:sx n="44" d="100"/>
          <a:sy n="44" d="100"/>
        </p:scale>
        <p:origin x="54" y="420"/>
      </p:cViewPr>
      <p:guideLst>
        <p:guide orient="horz" pos="528"/>
        <p:guide pos="1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703ACA-C4B8-2743-8940-61878C36F806}" type="datetime1">
              <a:rPr lang="sv-SE"/>
              <a:pPr/>
              <a:t>2017-12-04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EB09BF-7B3C-DA43-86CB-0556A5A7DC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2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8A83E4-4820-6743-950E-88A54B033D3A}" type="datetime1">
              <a:rPr lang="sv-SE"/>
              <a:pPr/>
              <a:t>2017-12-04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CE8C81-498F-E041-97EC-5CADCA2B590B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854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371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276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3327400"/>
            <a:ext cx="406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352800"/>
            <a:ext cx="3581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6" y="1638300"/>
            <a:ext cx="83820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20726" y="5029200"/>
            <a:ext cx="83820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24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69774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911159" y="2590800"/>
            <a:ext cx="8382000" cy="5181600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 sz="2600" i="1" u="none">
                <a:latin typeface="Georgia"/>
                <a:cs typeface="Georgia"/>
              </a:defRPr>
            </a:lvl1pPr>
            <a:lvl2pPr algn="l">
              <a:spcBef>
                <a:spcPts val="800"/>
              </a:spcBef>
              <a:buClr>
                <a:schemeClr val="accent2"/>
              </a:buClr>
              <a:buFont typeface="Lucida Grande"/>
              <a:buChar char="●"/>
              <a:defRPr sz="2400" i="1" u="none">
                <a:latin typeface="Georgia"/>
                <a:cs typeface="Georgia"/>
              </a:defRPr>
            </a:lvl2pPr>
            <a:lvl3pPr algn="l">
              <a:spcBef>
                <a:spcPts val="800"/>
              </a:spcBef>
              <a:buClr>
                <a:schemeClr val="accent3"/>
              </a:buClr>
              <a:buFont typeface="Lucida Grande"/>
              <a:buChar char="●"/>
              <a:defRPr sz="2200" i="1" u="none">
                <a:latin typeface="Georgia"/>
                <a:cs typeface="Georgia"/>
              </a:defRPr>
            </a:lvl3pPr>
            <a:lvl4pPr algn="l">
              <a:defRPr sz="2400">
                <a:latin typeface="Georgia"/>
                <a:cs typeface="Georgia"/>
              </a:defRPr>
            </a:lvl4pPr>
            <a:lvl5pPr algn="l">
              <a:defRPr sz="240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7819180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137715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3131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470" r:id="rId1"/>
    <p:sldLayoutId id="2147486471" r:id="rId2"/>
    <p:sldLayoutId id="2147486472" r:id="rId3"/>
    <p:sldLayoutId id="2147486473" r:id="rId4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885776" y="5271585"/>
            <a:ext cx="5976664" cy="96444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r>
              <a:rPr lang="en-US" sz="3200" b="1" i="1" dirty="0">
                <a:latin typeface="Arial" charset="0"/>
                <a:ea typeface="ヒラギノ角ゴ ProN W3" charset="0"/>
              </a:rPr>
              <a:t>Steering Group Meeting Nr.5</a:t>
            </a:r>
          </a:p>
          <a:p>
            <a:endParaRPr lang="en-US" sz="2000" i="1" dirty="0">
              <a:latin typeface="Arial" charset="0"/>
              <a:ea typeface="ヒラギノ角ゴ ProN W3" charset="0"/>
            </a:endParaRPr>
          </a:p>
          <a:p>
            <a:endParaRPr lang="en-US" sz="2000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734194" y="4048348"/>
            <a:ext cx="8382000" cy="165690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6600" dirty="0" err="1"/>
              <a:t>CoPilot</a:t>
            </a:r>
            <a:r>
              <a:rPr lang="sv-SE" sz="6600" dirty="0"/>
              <a:t> </a:t>
            </a:r>
            <a:r>
              <a:rPr lang="sv-SE" sz="6600" dirty="0" err="1"/>
              <a:t>Safe</a:t>
            </a:r>
            <a:r>
              <a:rPr lang="sv-SE" sz="6600" dirty="0"/>
              <a:t> Assist</a:t>
            </a:r>
            <a:br>
              <a:rPr lang="en-US" sz="6600" dirty="0">
                <a:latin typeface="Arial" charset="0"/>
                <a:ea typeface="ヒラギノ角ゴ ProN W3" charset="0"/>
              </a:rPr>
            </a:br>
            <a:endParaRPr lang="en-US" sz="2800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720724" y="1132384"/>
            <a:ext cx="1024617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3600" kern="0" dirty="0"/>
              <a:t>Software Engineering 2: Project Teamwork</a:t>
            </a:r>
            <a:br>
              <a:rPr lang="en-US" sz="4400" kern="0" dirty="0"/>
            </a:br>
            <a:r>
              <a:rPr lang="en-US" sz="32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32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1638300"/>
            <a:ext cx="8382000" cy="3742556"/>
          </a:xfrm>
        </p:spPr>
        <p:txBody>
          <a:bodyPr/>
          <a:lstStyle/>
          <a:p>
            <a:r>
              <a:rPr lang="en-US" dirty="0"/>
              <a:t>This week</a:t>
            </a:r>
          </a:p>
        </p:txBody>
      </p:sp>
    </p:spTree>
    <p:extLst>
      <p:ext uri="{BB962C8B-B14F-4D97-AF65-F5344CB8AC3E}">
        <p14:creationId xmlns:p14="http://schemas.microsoft.com/office/powerpoint/2010/main" val="6546611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dirty="0"/>
              <a:t>Implementation (backend)</a:t>
            </a:r>
          </a:p>
          <a:p>
            <a:pPr lvl="1"/>
            <a:r>
              <a:rPr lang="en-US" dirty="0"/>
              <a:t>Application (classes and functionalities)</a:t>
            </a:r>
          </a:p>
          <a:p>
            <a:pPr lvl="1"/>
            <a:r>
              <a:rPr lang="en-US" dirty="0"/>
              <a:t>Web Page</a:t>
            </a:r>
          </a:p>
          <a:p>
            <a:r>
              <a:rPr lang="en-US" sz="3600" dirty="0" err="1"/>
              <a:t>CoPilot</a:t>
            </a:r>
            <a:r>
              <a:rPr lang="en-US" sz="3600" dirty="0"/>
              <a:t> device communication</a:t>
            </a:r>
          </a:p>
          <a:p>
            <a:r>
              <a:rPr lang="en-US" sz="3600" dirty="0"/>
              <a:t>Design description presentation</a:t>
            </a:r>
          </a:p>
          <a:p>
            <a:endParaRPr lang="en-US" sz="3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756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3629-7E51-492A-A45A-8802142C2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1638300"/>
            <a:ext cx="8382000" cy="3670548"/>
          </a:xfrm>
        </p:spPr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E36C-1775-4575-8008-D07F55F0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547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34FB-A2DD-4A3B-97B0-69832ED4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2">
            <a:hlinkClick r:id="" action="ppaction://media"/>
            <a:extLst>
              <a:ext uri="{FF2B5EF4-FFF2-40B4-BE49-F238E27FC236}">
                <a16:creationId xmlns:a16="http://schemas.microsoft.com/office/drawing/2014/main" id="{2E934131-10AB-4322-95C0-EA40CDF58D9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82120" y="695609"/>
            <a:ext cx="4683344" cy="8362382"/>
          </a:xfrm>
        </p:spPr>
      </p:pic>
    </p:spTree>
    <p:extLst>
      <p:ext uri="{BB962C8B-B14F-4D97-AF65-F5344CB8AC3E}">
        <p14:creationId xmlns:p14="http://schemas.microsoft.com/office/powerpoint/2010/main" val="2677245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4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A5F4-A8F1-4E5E-9706-9B196946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1638300"/>
            <a:ext cx="8382000" cy="369237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204A-2420-4F6B-9630-26DF5DC61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6" y="5330676"/>
            <a:ext cx="8382000" cy="1130300"/>
          </a:xfrm>
        </p:spPr>
        <p:txBody>
          <a:bodyPr/>
          <a:lstStyle/>
          <a:p>
            <a:r>
              <a:rPr lang="en-US" dirty="0"/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628588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1638300"/>
            <a:ext cx="8382000" cy="3742556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</p:spTree>
    <p:extLst>
      <p:ext uri="{BB962C8B-B14F-4D97-AF65-F5344CB8AC3E}">
        <p14:creationId xmlns:p14="http://schemas.microsoft.com/office/powerpoint/2010/main" val="20413786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600" dirty="0"/>
              <a:t>Deliverables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r>
              <a:rPr lang="en-US" sz="3600" dirty="0"/>
              <a:t>Client and MDH contact meeting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r>
              <a:rPr lang="en-US" sz="3600" dirty="0"/>
              <a:t>Software architecture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r>
              <a:rPr lang="en-US" sz="3600" dirty="0"/>
              <a:t>Detailed system design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r>
              <a:rPr lang="en-US" sz="3600" dirty="0"/>
              <a:t>Android and Web mock-ups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endParaRPr lang="en-US" sz="3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r>
              <a:rPr lang="en-US" sz="3600" dirty="0"/>
              <a:t>Notification Testing (ongoing)</a:t>
            </a:r>
          </a:p>
          <a:p>
            <a:endParaRPr lang="en-US" sz="3600" dirty="0"/>
          </a:p>
          <a:p>
            <a:r>
              <a:rPr lang="en-US" sz="3600" dirty="0"/>
              <a:t>Front-end </a:t>
            </a:r>
            <a:r>
              <a:rPr lang="en-US" sz="3600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r>
              <a:rPr lang="en-US" sz="3600" dirty="0"/>
              <a:t> (not planned)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88745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02AA-5BA5-4B6C-85B4-DA6BE1A1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158" y="933257"/>
            <a:ext cx="9775817" cy="952500"/>
          </a:xfrm>
        </p:spPr>
        <p:txBody>
          <a:bodyPr/>
          <a:lstStyle/>
          <a:p>
            <a:r>
              <a:rPr lang="en-US" dirty="0"/>
              <a:t>1- Online meeting with the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AE53-8FDD-46DD-B81C-BC7400E668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1159" y="2590800"/>
            <a:ext cx="9775816" cy="5526360"/>
          </a:xfrm>
        </p:spPr>
        <p:txBody>
          <a:bodyPr/>
          <a:lstStyle/>
          <a:p>
            <a:r>
              <a:rPr lang="en-US" dirty="0"/>
              <a:t>Presentation of the actual work progress and ideas</a:t>
            </a:r>
          </a:p>
          <a:p>
            <a:r>
              <a:rPr lang="en-US" dirty="0"/>
              <a:t>Satisfied client</a:t>
            </a:r>
          </a:p>
          <a:p>
            <a:r>
              <a:rPr lang="en-US" dirty="0"/>
              <a:t>Schedule next meeting</a:t>
            </a:r>
          </a:p>
          <a:p>
            <a:r>
              <a:rPr lang="en-US" dirty="0"/>
              <a:t>Added suggestions in the features</a:t>
            </a:r>
          </a:p>
          <a:p>
            <a:r>
              <a:rPr lang="en-US" dirty="0"/>
              <a:t>Requested to put all ideas in the backlog (not only the implementable ones) as future reference</a:t>
            </a:r>
          </a:p>
          <a:p>
            <a:r>
              <a:rPr lang="en-US" dirty="0"/>
              <a:t>Danger Zone – no specific answer from client, up to testing!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178E7-9491-41ED-85B7-CD2AEC5E8B3E}"/>
              </a:ext>
            </a:extLst>
          </p:cNvPr>
          <p:cNvSpPr txBox="1"/>
          <p:nvPr/>
        </p:nvSpPr>
        <p:spPr>
          <a:xfrm>
            <a:off x="4918224" y="8820343"/>
            <a:ext cx="8052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Client and MDH contact meeting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714427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783E-12AE-4336-A9F8-BD24ABB7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158" y="933257"/>
            <a:ext cx="9343769" cy="952500"/>
          </a:xfrm>
        </p:spPr>
        <p:txBody>
          <a:bodyPr/>
          <a:lstStyle/>
          <a:p>
            <a:r>
              <a:rPr lang="en-US" dirty="0"/>
              <a:t>2- Meeting with MDH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A6A-BD1D-4D0A-972A-A107029A77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5034" y="3940696"/>
            <a:ext cx="4680520" cy="2952328"/>
          </a:xfrm>
        </p:spPr>
        <p:txBody>
          <a:bodyPr/>
          <a:lstStyle/>
          <a:p>
            <a:r>
              <a:rPr lang="en-US" dirty="0"/>
              <a:t>Showing and testing of the simulator with the </a:t>
            </a:r>
            <a:r>
              <a:rPr lang="en-US" dirty="0" err="1"/>
              <a:t>CoPilot</a:t>
            </a:r>
            <a:r>
              <a:rPr lang="en-US" dirty="0"/>
              <a:t> device</a:t>
            </a:r>
          </a:p>
          <a:p>
            <a:r>
              <a:rPr lang="en-US" dirty="0"/>
              <a:t>Technical information on the </a:t>
            </a:r>
            <a:r>
              <a:rPr lang="en-US" dirty="0" err="1"/>
              <a:t>CoPilot</a:t>
            </a:r>
            <a:endParaRPr lang="en-US" dirty="0"/>
          </a:p>
        </p:txBody>
      </p:sp>
      <p:pic>
        <p:nvPicPr>
          <p:cNvPr id="5" name="Picture 4" descr="A group of people standing in front of a window&#10;&#10;Description generated with very high confidence">
            <a:extLst>
              <a:ext uri="{FF2B5EF4-FFF2-40B4-BE49-F238E27FC236}">
                <a16:creationId xmlns:a16="http://schemas.microsoft.com/office/drawing/2014/main" id="{E3664200-5232-40F8-80BC-B9652BD2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46" y="1996480"/>
            <a:ext cx="4615480" cy="6153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A3E73-6C02-4B8A-921A-CA31C5940C84}"/>
              </a:ext>
            </a:extLst>
          </p:cNvPr>
          <p:cNvSpPr txBox="1"/>
          <p:nvPr/>
        </p:nvSpPr>
        <p:spPr>
          <a:xfrm>
            <a:off x="4918224" y="8820343"/>
            <a:ext cx="8052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Client and MDH contact meeting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9111383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783E-12AE-4336-A9F8-BD24ABB7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158" y="933257"/>
            <a:ext cx="9343769" cy="952500"/>
          </a:xfrm>
        </p:spPr>
        <p:txBody>
          <a:bodyPr/>
          <a:lstStyle/>
          <a:p>
            <a:r>
              <a:rPr lang="en-US" dirty="0"/>
              <a:t>3- Group Meeting (Tuesday)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A6A-BD1D-4D0A-972A-A107029A77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5034" y="3940696"/>
            <a:ext cx="4680520" cy="2952328"/>
          </a:xfrm>
        </p:spPr>
        <p:txBody>
          <a:bodyPr/>
          <a:lstStyle/>
          <a:p>
            <a:r>
              <a:rPr lang="en-US" dirty="0"/>
              <a:t>Decided on the Software Architecture </a:t>
            </a:r>
          </a:p>
          <a:p>
            <a:r>
              <a:rPr lang="en-US" dirty="0"/>
              <a:t>Decided on the Implementation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D1B4-D3AE-4673-88EC-CE3609AD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58" y="2788568"/>
            <a:ext cx="6025408" cy="4536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38FFC-3665-4192-9A38-C9A0D04DE0FC}"/>
              </a:ext>
            </a:extLst>
          </p:cNvPr>
          <p:cNvSpPr txBox="1"/>
          <p:nvPr/>
        </p:nvSpPr>
        <p:spPr>
          <a:xfrm>
            <a:off x="5612613" y="8097068"/>
            <a:ext cx="7259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Software architecture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b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4400" dirty="0">
                <a:solidFill>
                  <a:schemeClr val="tx1"/>
                </a:solidFill>
              </a:rPr>
              <a:t>Detailed system design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4188711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783E-12AE-4336-A9F8-BD24ABB7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158" y="933257"/>
            <a:ext cx="9343769" cy="952500"/>
          </a:xfrm>
        </p:spPr>
        <p:txBody>
          <a:bodyPr/>
          <a:lstStyle/>
          <a:p>
            <a:r>
              <a:rPr lang="en-US" dirty="0"/>
              <a:t>4- Group Meeting (Wednesday)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A6A-BD1D-4D0A-972A-A107029A77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11158" y="3400636"/>
            <a:ext cx="9197766" cy="2952328"/>
          </a:xfrm>
        </p:spPr>
        <p:txBody>
          <a:bodyPr/>
          <a:lstStyle/>
          <a:p>
            <a:r>
              <a:rPr lang="en-US" dirty="0"/>
              <a:t>Review of Design Description</a:t>
            </a:r>
          </a:p>
          <a:p>
            <a:r>
              <a:rPr lang="en-US" dirty="0"/>
              <a:t>Working on the final details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7DAB4-F87A-4CDE-ACA2-78D34CAE3757}"/>
              </a:ext>
            </a:extLst>
          </p:cNvPr>
          <p:cNvSpPr txBox="1"/>
          <p:nvPr/>
        </p:nvSpPr>
        <p:spPr>
          <a:xfrm>
            <a:off x="5481487" y="8189168"/>
            <a:ext cx="75481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Deliverables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b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4400" dirty="0">
                <a:solidFill>
                  <a:schemeClr val="tx1"/>
                </a:solidFill>
              </a:rPr>
              <a:t>Android and Web mock-ups 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endParaRPr lang="en-US" sz="4400" dirty="0">
              <a:solidFill>
                <a:schemeClr val="tx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368835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783E-12AE-4336-A9F8-BD24ABB7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158" y="933257"/>
            <a:ext cx="9343769" cy="952500"/>
          </a:xfrm>
        </p:spPr>
        <p:txBody>
          <a:bodyPr/>
          <a:lstStyle/>
          <a:p>
            <a:r>
              <a:rPr lang="en-US" dirty="0"/>
              <a:t>5- Group Meeting (Friday)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DFA6A-BD1D-4D0A-972A-A107029A77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5034" y="3940696"/>
            <a:ext cx="4680520" cy="2952328"/>
          </a:xfrm>
        </p:spPr>
        <p:txBody>
          <a:bodyPr/>
          <a:lstStyle/>
          <a:p>
            <a:r>
              <a:rPr lang="en-US" dirty="0"/>
              <a:t>Decided on the work plan of the following week </a:t>
            </a:r>
          </a:p>
          <a:p>
            <a:r>
              <a:rPr lang="en-US" dirty="0"/>
              <a:t>Decided on the members who would participate in the 2</a:t>
            </a:r>
            <a:r>
              <a:rPr lang="en-US" baseline="30000" dirty="0"/>
              <a:t>nd</a:t>
            </a:r>
            <a:r>
              <a:rPr lang="en-US" dirty="0"/>
              <a:t> mandatory presentation</a:t>
            </a:r>
          </a:p>
          <a:p>
            <a:r>
              <a:rPr lang="en-US" dirty="0"/>
              <a:t>Update Trello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40C9A-A2EB-4177-B206-DD238934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320" y="2716560"/>
            <a:ext cx="6929989" cy="51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281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BAB3-BC3A-415F-9898-9269D32A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hours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542B06-B3DC-4453-8F63-43CD0906AD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44001437"/>
              </p:ext>
            </p:extLst>
          </p:nvPr>
        </p:nvGraphicFramePr>
        <p:xfrm>
          <a:off x="1911350" y="2590800"/>
          <a:ext cx="9775626" cy="589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8542">
                  <a:extLst>
                    <a:ext uri="{9D8B030D-6E8A-4147-A177-3AD203B41FA5}">
                      <a16:colId xmlns:a16="http://schemas.microsoft.com/office/drawing/2014/main" val="2782445295"/>
                    </a:ext>
                  </a:extLst>
                </a:gridCol>
                <a:gridCol w="3258542">
                  <a:extLst>
                    <a:ext uri="{9D8B030D-6E8A-4147-A177-3AD203B41FA5}">
                      <a16:colId xmlns:a16="http://schemas.microsoft.com/office/drawing/2014/main" val="582176766"/>
                    </a:ext>
                  </a:extLst>
                </a:gridCol>
                <a:gridCol w="3258542">
                  <a:extLst>
                    <a:ext uri="{9D8B030D-6E8A-4147-A177-3AD203B41FA5}">
                      <a16:colId xmlns:a16="http://schemas.microsoft.com/office/drawing/2014/main" val="2312150071"/>
                    </a:ext>
                  </a:extLst>
                </a:gridCol>
              </a:tblGrid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Worked Hours this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Total of Worked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98740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Alvaro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 (Lapland Trip)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529944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Dara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778951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162157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Jonas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615605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81572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Rickard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41328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Sidorela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77161"/>
                  </a:ext>
                </a:extLst>
              </a:tr>
              <a:tr h="618787">
                <a:tc>
                  <a:txBody>
                    <a:bodyPr/>
                    <a:lstStyle/>
                    <a:p>
                      <a:r>
                        <a:rPr lang="en-US" sz="2800" dirty="0"/>
                        <a:t>Vasja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072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2DE609-CD8A-447F-BFFD-A73B711E10E8}"/>
              </a:ext>
            </a:extLst>
          </p:cNvPr>
          <p:cNvSpPr txBox="1"/>
          <p:nvPr/>
        </p:nvSpPr>
        <p:spPr>
          <a:xfrm>
            <a:off x="3004457" y="8820343"/>
            <a:ext cx="7530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PS. Some members still need to update their worked hours!!</a:t>
            </a:r>
          </a:p>
        </p:txBody>
      </p:sp>
    </p:spTree>
    <p:extLst>
      <p:ext uri="{BB962C8B-B14F-4D97-AF65-F5344CB8AC3E}">
        <p14:creationId xmlns:p14="http://schemas.microsoft.com/office/powerpoint/2010/main" val="2697380761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MDH-powerpointmall 2010-12-07</Template>
  <TotalTime>5409</TotalTime>
  <Pages>0</Pages>
  <Words>315</Words>
  <Characters>0</Characters>
  <Application>Microsoft Office PowerPoint</Application>
  <PresentationFormat>Custom</PresentationFormat>
  <Lines>0</Lines>
  <Paragraphs>85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ＭＳ Ｐゴシック</vt:lpstr>
      <vt:lpstr>Adobe Arabic</vt:lpstr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Last week</vt:lpstr>
      <vt:lpstr>Last week’s plan</vt:lpstr>
      <vt:lpstr>1- Online meeting with the client</vt:lpstr>
      <vt:lpstr>2- Meeting with MDH Contact</vt:lpstr>
      <vt:lpstr>3- Group Meeting (Tuesday)</vt:lpstr>
      <vt:lpstr>4- Group Meeting (Wednesday)</vt:lpstr>
      <vt:lpstr>5- Group Meeting (Friday)</vt:lpstr>
      <vt:lpstr>Worked hours</vt:lpstr>
      <vt:lpstr>This week</vt:lpstr>
      <vt:lpstr>This week’s plan</vt:lpstr>
      <vt:lpstr>Demo Video</vt:lpstr>
      <vt:lpstr>PowerPoint Presentation</vt:lpstr>
      <vt:lpstr>Thank you!</vt:lpstr>
    </vt:vector>
  </TitlesOfParts>
  <Company>MDH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på Powerpoint- presentation</dc:title>
  <dc:creator>dpn03</dc:creator>
  <cp:lastModifiedBy>Vasja Collaku</cp:lastModifiedBy>
  <cp:revision>275</cp:revision>
  <cp:lastPrinted>2011-08-23T07:59:24Z</cp:lastPrinted>
  <dcterms:created xsi:type="dcterms:W3CDTF">2011-08-23T07:56:53Z</dcterms:created>
  <dcterms:modified xsi:type="dcterms:W3CDTF">2017-12-04T10:31:40Z</dcterms:modified>
</cp:coreProperties>
</file>